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3"/>
  </p:notesMasterIdLst>
  <p:sldIdLst>
    <p:sldId id="685" r:id="rId2"/>
    <p:sldId id="686" r:id="rId3"/>
    <p:sldId id="584" r:id="rId4"/>
    <p:sldId id="585" r:id="rId5"/>
    <p:sldId id="687" r:id="rId6"/>
    <p:sldId id="688" r:id="rId7"/>
    <p:sldId id="691" r:id="rId8"/>
    <p:sldId id="692" r:id="rId9"/>
    <p:sldId id="693" r:id="rId10"/>
    <p:sldId id="694" r:id="rId11"/>
    <p:sldId id="589" r:id="rId12"/>
    <p:sldId id="590" r:id="rId13"/>
    <p:sldId id="591" r:id="rId14"/>
    <p:sldId id="695" r:id="rId15"/>
    <p:sldId id="697" r:id="rId16"/>
    <p:sldId id="592" r:id="rId17"/>
    <p:sldId id="696" r:id="rId18"/>
    <p:sldId id="699" r:id="rId19"/>
    <p:sldId id="594" r:id="rId20"/>
    <p:sldId id="700" r:id="rId21"/>
    <p:sldId id="595"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0.5 REST" id="{296A59FF-DEDC-4515-9E1D-090F9AF58E18}">
          <p14:sldIdLst>
            <p14:sldId id="685"/>
            <p14:sldId id="686"/>
            <p14:sldId id="584"/>
            <p14:sldId id="585"/>
            <p14:sldId id="687"/>
            <p14:sldId id="688"/>
            <p14:sldId id="691"/>
            <p14:sldId id="692"/>
            <p14:sldId id="693"/>
            <p14:sldId id="694"/>
            <p14:sldId id="589"/>
            <p14:sldId id="590"/>
            <p14:sldId id="591"/>
            <p14:sldId id="695"/>
            <p14:sldId id="697"/>
            <p14:sldId id="592"/>
            <p14:sldId id="696"/>
            <p14:sldId id="699"/>
            <p14:sldId id="594"/>
            <p14:sldId id="700"/>
            <p14:sldId id="595"/>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64" autoAdjust="0"/>
    <p:restoredTop sz="77308" autoAdjust="0"/>
  </p:normalViewPr>
  <p:slideViewPr>
    <p:cSldViewPr snapToGrid="0" snapToObjects="1">
      <p:cViewPr varScale="1">
        <p:scale>
          <a:sx n="77" d="100"/>
          <a:sy n="77" d="100"/>
        </p:scale>
        <p:origin x="264" y="114"/>
      </p:cViewPr>
      <p:guideLst>
        <p:guide orient="horz" pos="2232"/>
        <p:guide pos="3840"/>
      </p:guideLst>
    </p:cSldViewPr>
  </p:slideViewPr>
  <p:notesTextViewPr>
    <p:cViewPr>
      <p:scale>
        <a:sx n="100" d="100"/>
        <a:sy n="100"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AE2E1F9-7570-4251-A772-25690A3C6FC3}"/>
    <pc:docChg chg="custSel addSld delSld modSld modSection">
      <pc:chgData name="Mitchell Wand" userId="de9b44c55c049659" providerId="LiveId" clId="{2AE2E1F9-7570-4251-A772-25690A3C6FC3}" dt="2023-02-02T02:34:14.616" v="345" actId="1076"/>
      <pc:docMkLst>
        <pc:docMk/>
      </pc:docMkLst>
      <pc:sldChg chg="delSp modSp mod">
        <pc:chgData name="Mitchell Wand" userId="de9b44c55c049659" providerId="LiveId" clId="{2AE2E1F9-7570-4251-A772-25690A3C6FC3}" dt="2023-02-02T02:27:40.108" v="164" actId="20577"/>
        <pc:sldMkLst>
          <pc:docMk/>
          <pc:sldMk cId="2447365172" sldId="594"/>
        </pc:sldMkLst>
        <pc:spChg chg="mod">
          <ac:chgData name="Mitchell Wand" userId="de9b44c55c049659" providerId="LiveId" clId="{2AE2E1F9-7570-4251-A772-25690A3C6FC3}" dt="2023-02-02T02:27:05.399" v="99" actId="1076"/>
          <ac:spMkLst>
            <pc:docMk/>
            <pc:sldMk cId="2447365172" sldId="594"/>
            <ac:spMk id="2" creationId="{D29A05F6-26E5-0FF8-2887-F4D20E2CDF26}"/>
          </ac:spMkLst>
        </pc:spChg>
        <pc:spChg chg="mod">
          <ac:chgData name="Mitchell Wand" userId="de9b44c55c049659" providerId="LiveId" clId="{2AE2E1F9-7570-4251-A772-25690A3C6FC3}" dt="2023-02-02T02:26:20.723" v="44" actId="20577"/>
          <ac:spMkLst>
            <pc:docMk/>
            <pc:sldMk cId="2447365172" sldId="594"/>
            <ac:spMk id="900" creationId="{00000000-0000-0000-0000-000000000000}"/>
          </ac:spMkLst>
        </pc:spChg>
        <pc:spChg chg="mod">
          <ac:chgData name="Mitchell Wand" userId="de9b44c55c049659" providerId="LiveId" clId="{2AE2E1F9-7570-4251-A772-25690A3C6FC3}" dt="2023-02-02T02:27:40.108" v="164" actId="20577"/>
          <ac:spMkLst>
            <pc:docMk/>
            <pc:sldMk cId="2447365172" sldId="594"/>
            <ac:spMk id="902" creationId="{00000000-0000-0000-0000-000000000000}"/>
          </ac:spMkLst>
        </pc:spChg>
        <pc:spChg chg="del mod">
          <ac:chgData name="Mitchell Wand" userId="de9b44c55c049659" providerId="LiveId" clId="{2AE2E1F9-7570-4251-A772-25690A3C6FC3}" dt="2023-02-02T02:26:26.459" v="45" actId="478"/>
          <ac:spMkLst>
            <pc:docMk/>
            <pc:sldMk cId="2447365172" sldId="594"/>
            <ac:spMk id="903" creationId="{00000000-0000-0000-0000-000000000000}"/>
          </ac:spMkLst>
        </pc:spChg>
      </pc:sldChg>
      <pc:sldChg chg="modSp mod">
        <pc:chgData name="Mitchell Wand" userId="de9b44c55c049659" providerId="LiveId" clId="{2AE2E1F9-7570-4251-A772-25690A3C6FC3}" dt="2023-02-02T02:34:14.616" v="345" actId="1076"/>
        <pc:sldMkLst>
          <pc:docMk/>
          <pc:sldMk cId="3302229861" sldId="595"/>
        </pc:sldMkLst>
        <pc:spChg chg="mod">
          <ac:chgData name="Mitchell Wand" userId="de9b44c55c049659" providerId="LiveId" clId="{2AE2E1F9-7570-4251-A772-25690A3C6FC3}" dt="2023-02-02T02:34:10.699" v="344" actId="14100"/>
          <ac:spMkLst>
            <pc:docMk/>
            <pc:sldMk cId="3302229861" sldId="595"/>
            <ac:spMk id="904" creationId="{00000000-0000-0000-0000-000000000000}"/>
          </ac:spMkLst>
        </pc:spChg>
        <pc:spChg chg="mod">
          <ac:chgData name="Mitchell Wand" userId="de9b44c55c049659" providerId="LiveId" clId="{2AE2E1F9-7570-4251-A772-25690A3C6FC3}" dt="2023-02-02T02:34:14.616" v="345" actId="1076"/>
          <ac:spMkLst>
            <pc:docMk/>
            <pc:sldMk cId="3302229861" sldId="595"/>
            <ac:spMk id="906" creationId="{00000000-0000-0000-0000-000000000000}"/>
          </ac:spMkLst>
        </pc:spChg>
      </pc:sldChg>
      <pc:sldChg chg="del">
        <pc:chgData name="Mitchell Wand" userId="de9b44c55c049659" providerId="LiveId" clId="{2AE2E1F9-7570-4251-A772-25690A3C6FC3}" dt="2023-02-02T02:32:06.400" v="336" actId="2696"/>
        <pc:sldMkLst>
          <pc:docMk/>
          <pc:sldMk cId="1172348478" sldId="698"/>
        </pc:sldMkLst>
      </pc:sldChg>
      <pc:sldChg chg="addSp delSp modSp add mod">
        <pc:chgData name="Mitchell Wand" userId="de9b44c55c049659" providerId="LiveId" clId="{2AE2E1F9-7570-4251-A772-25690A3C6FC3}" dt="2023-02-02T02:33:12.298" v="343" actId="20577"/>
        <pc:sldMkLst>
          <pc:docMk/>
          <pc:sldMk cId="3390601045" sldId="700"/>
        </pc:sldMkLst>
        <pc:spChg chg="del">
          <ac:chgData name="Mitchell Wand" userId="de9b44c55c049659" providerId="LiveId" clId="{2AE2E1F9-7570-4251-A772-25690A3C6FC3}" dt="2023-02-02T02:28:45.430" v="170" actId="478"/>
          <ac:spMkLst>
            <pc:docMk/>
            <pc:sldMk cId="3390601045" sldId="700"/>
            <ac:spMk id="2" creationId="{D29A05F6-26E5-0FF8-2887-F4D20E2CDF26}"/>
          </ac:spMkLst>
        </pc:spChg>
        <pc:spChg chg="add mod">
          <ac:chgData name="Mitchell Wand" userId="de9b44c55c049659" providerId="LiveId" clId="{2AE2E1F9-7570-4251-A772-25690A3C6FC3}" dt="2023-02-02T02:33:12.298" v="343" actId="20577"/>
          <ac:spMkLst>
            <pc:docMk/>
            <pc:sldMk cId="3390601045" sldId="700"/>
            <ac:spMk id="3" creationId="{E4435A1B-2C6B-746C-D63D-F691C940A259}"/>
          </ac:spMkLst>
        </pc:spChg>
        <pc:spChg chg="mod">
          <ac:chgData name="Mitchell Wand" userId="de9b44c55c049659" providerId="LiveId" clId="{2AE2E1F9-7570-4251-A772-25690A3C6FC3}" dt="2023-02-02T02:32:46.454" v="338" actId="255"/>
          <ac:spMkLst>
            <pc:docMk/>
            <pc:sldMk cId="3390601045" sldId="700"/>
            <ac:spMk id="902" creationId="{00000000-0000-0000-0000-000000000000}"/>
          </ac:spMkLst>
        </pc:spChg>
        <pc:spChg chg="mod">
          <ac:chgData name="Mitchell Wand" userId="de9b44c55c049659" providerId="LiveId" clId="{2AE2E1F9-7570-4251-A772-25690A3C6FC3}" dt="2023-02-02T02:30:53.047" v="250" actId="20577"/>
          <ac:spMkLst>
            <pc:docMk/>
            <pc:sldMk cId="3390601045" sldId="700"/>
            <ac:spMk id="903"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chgInfo>
</file>

<file path=ppt/media/image1.tif>
</file>

<file path=ppt/media/image10.png>
</file>

<file path=ppt/media/image2.tif>
</file>

<file path=ppt/media/image3.tif>
</file>

<file path=ppt/media/image4.tif>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endParaRPr lang="en-US" dirty="0"/>
          </a:p>
          <a:p>
            <a:endParaRPr lang="en-US" dirty="0"/>
          </a:p>
          <a:p>
            <a:r>
              <a:rPr dirty="0"/>
              <a:t>The underlined annotations are hints to TSOA that indicate that:</a:t>
            </a:r>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t>(Read slide, note that it is unlikely that students will need to write express handlers like this, but pointing out that this exists in server.ts and is part of the glue that holds tsoa together with the web server)</a:t>
            </a:r>
          </a:p>
        </p:txBody>
      </p:sp>
    </p:spTree>
    <p:extLst>
      <p:ext uri="{BB962C8B-B14F-4D97-AF65-F5344CB8AC3E}">
        <p14:creationId xmlns:p14="http://schemas.microsoft.com/office/powerpoint/2010/main" val="4025487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t>(Read slide, note that it is unlikely that students will need to write express handlers like this, but pointing out that this exists in server.ts and is part of the glue that holds tsoa together with the web server)</a:t>
            </a:r>
          </a:p>
        </p:txBody>
      </p:sp>
    </p:spTree>
    <p:extLst>
      <p:ext uri="{BB962C8B-B14F-4D97-AF65-F5344CB8AC3E}">
        <p14:creationId xmlns:p14="http://schemas.microsoft.com/office/powerpoint/2010/main" val="1103668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image" Target="../media/image1.tif"/><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tif"/><Relationship Id="rId4" Type="http://schemas.openxmlformats.org/officeDocument/2006/relationships/image" Target="../media/image3.tif"/></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calendar.google.com/calendar/u/0/r/month/2023/2/1?tab=mc&amp;pli=1"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10.3 Building REST APIs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lstStyle/>
          <a:p>
            <a:r>
              <a:rPr lang="en-US"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p:txBody>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lstStyle/>
          <a:p>
            <a:r>
              <a:rPr dirty="0"/>
              <a:t>Example interface #1: a </a:t>
            </a:r>
            <a:r>
              <a:rPr dirty="0" err="1"/>
              <a:t>todo</a:t>
            </a:r>
            <a:r>
              <a:rPr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4400" dirty="0"/>
              <a:t>Example </a:t>
            </a:r>
            <a:r>
              <a:rPr lang="en-US" sz="4400" dirty="0"/>
              <a:t>i</a:t>
            </a:r>
            <a:r>
              <a:rPr sz="4400" dirty="0"/>
              <a:t>nterface #2: </a:t>
            </a:r>
            <a:r>
              <a:rPr lang="en-US" sz="4400" dirty="0"/>
              <a:t>the transcript database</a:t>
            </a:r>
            <a:endParaRPr sz="44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a:t>It would be better to have a machine-readable specification</a:t>
            </a:r>
            <a:endParaRPr dirty="0"/>
          </a:p>
        </p:txBody>
      </p:sp>
      <p:sp>
        <p:nvSpPr>
          <p:cNvPr id="880"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err="1"/>
              <a:t>OpenAPI</a:t>
            </a:r>
            <a:r>
              <a:rPr lang="en-US" dirty="0"/>
              <a:t> is a machine-readable specification language for REST</a:t>
            </a:r>
            <a:endParaRPr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lstStyle/>
          <a:p>
            <a:r>
              <a:rPr lang="en-US"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annotated typescript</a:t>
            </a:r>
            <a:endParaRPr sz="44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Tree>
    <p:extLst>
      <p:ext uri="{BB962C8B-B14F-4D97-AF65-F5344CB8AC3E}">
        <p14:creationId xmlns:p14="http://schemas.microsoft.com/office/powerpoint/2010/main" val="3707710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generated HTML (“Swagger”)</a:t>
            </a:r>
            <a:endParaRPr sz="44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lstStyle/>
          <a:p>
            <a:r>
              <a:rPr lang="en-US"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2"/>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lang="en-US" sz="4400" dirty="0"/>
              <a:t>What to do with JavaScript errors?</a:t>
            </a:r>
            <a:endParaRPr sz="4400" dirty="0"/>
          </a:p>
        </p:txBody>
      </p:sp>
      <p:sp>
        <p:nvSpPr>
          <p:cNvPr id="902" name="Body Level One…"/>
          <p:cNvSpPr txBox="1">
            <a:spLocks noGrp="1"/>
          </p:cNvSpPr>
          <p:nvPr>
            <p:ph idx="1"/>
          </p:nvPr>
        </p:nvSpPr>
        <p:spPr>
          <a:xfrm>
            <a:off x="838200" y="1500160"/>
            <a:ext cx="7403926"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marL="233413" indent="-233413" defTabSz="1182594">
              <a:spcBef>
                <a:spcPts val="2150"/>
              </a:spcBef>
              <a:defRPr sz="4656"/>
            </a:pPr>
            <a:r>
              <a:rPr lang="en-US" sz="2300" dirty="0"/>
              <a:t>What if your API method ends with an error, like</a:t>
            </a:r>
          </a:p>
          <a:p>
            <a:pPr marL="233413" indent="-233413" defTabSz="1182594">
              <a:spcBef>
                <a:spcPts val="2150"/>
              </a:spcBef>
              <a:defRPr sz="4656"/>
            </a:pPr>
            <a:endParaRPr lang="en-US" sz="2300" dirty="0"/>
          </a:p>
          <a:p>
            <a:pPr marL="233413" indent="-233413" defTabSz="1182594">
              <a:spcBef>
                <a:spcPts val="2150"/>
              </a:spcBef>
              <a:defRPr sz="4656"/>
            </a:pPr>
            <a:r>
              <a:rPr lang="en-US" sz="2300" dirty="0"/>
              <a:t>We need to transmit this information back the requester.</a:t>
            </a:r>
          </a:p>
        </p:txBody>
      </p:sp>
      <p:sp>
        <p:nvSpPr>
          <p:cNvPr id="2" name="TextBox 1">
            <a:extLst>
              <a:ext uri="{FF2B5EF4-FFF2-40B4-BE49-F238E27FC236}">
                <a16:creationId xmlns:a16="http://schemas.microsoft.com/office/drawing/2014/main" id="{D29A05F6-26E5-0FF8-2887-F4D20E2CDF26}"/>
              </a:ext>
            </a:extLst>
          </p:cNvPr>
          <p:cNvSpPr txBox="1"/>
          <p:nvPr/>
        </p:nvSpPr>
        <p:spPr>
          <a:xfrm>
            <a:off x="1399383" y="2441501"/>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1A8A0-D21E-BA1D-62D5-C476C278570D}"/>
              </a:ext>
            </a:extLst>
          </p:cNvPr>
          <p:cNvSpPr>
            <a:spLocks noGrp="1"/>
          </p:cNvSpPr>
          <p:nvPr>
            <p:ph type="title"/>
          </p:nvPr>
        </p:nvSpPr>
        <p:spPr/>
        <p:txBody>
          <a:bodyPr/>
          <a:lstStyle/>
          <a:p>
            <a:r>
              <a:rPr lang="en-US" dirty="0"/>
              <a:t>REST: Representational State Transfer</a:t>
            </a:r>
          </a:p>
        </p:txBody>
      </p:sp>
      <p:sp>
        <p:nvSpPr>
          <p:cNvPr id="3" name="Content Placeholder 2">
            <a:extLst>
              <a:ext uri="{FF2B5EF4-FFF2-40B4-BE49-F238E27FC236}">
                <a16:creationId xmlns:a16="http://schemas.microsoft.com/office/drawing/2014/main" id="{01CA41C7-4762-6461-5BAE-56710999D310}"/>
              </a:ext>
            </a:extLst>
          </p:cNvPr>
          <p:cNvSpPr>
            <a:spLocks noGrp="1"/>
          </p:cNvSpPr>
          <p:nvPr>
            <p:ph idx="1"/>
          </p:nvPr>
        </p:nvSpPr>
        <p:spPr/>
        <p:txBody>
          <a:bodyPr/>
          <a:lstStyle/>
          <a:p>
            <a:r>
              <a:rPr lang="en-US" dirty="0"/>
              <a:t>A design principle for http requests</a:t>
            </a:r>
          </a:p>
          <a:p>
            <a:r>
              <a:rPr lang="en-US" dirty="0"/>
              <a:t>Commonly used for APIs</a:t>
            </a:r>
          </a:p>
        </p:txBody>
      </p:sp>
      <p:sp>
        <p:nvSpPr>
          <p:cNvPr id="4" name="Slide Number Placeholder 3">
            <a:extLst>
              <a:ext uri="{FF2B5EF4-FFF2-40B4-BE49-F238E27FC236}">
                <a16:creationId xmlns:a16="http://schemas.microsoft.com/office/drawing/2014/main" id="{0CAFE2F2-E707-1591-313C-B13265529FC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1189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4400" dirty="0"/>
              <a:t>Converting JavaScript Errors to HTTP Errors</a:t>
            </a:r>
          </a:p>
        </p:txBody>
      </p:sp>
      <p:sp>
        <p:nvSpPr>
          <p:cNvPr id="902" name="Body Level One…"/>
          <p:cNvSpPr txBox="1">
            <a:spLocks noGrp="1"/>
          </p:cNvSpPr>
          <p:nvPr>
            <p:ph idx="1"/>
          </p:nvPr>
        </p:nvSpPr>
        <p:spPr>
          <a:xfrm>
            <a:off x="838200" y="1500160"/>
            <a:ext cx="4760934" cy="492569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233413" indent="-233413" defTabSz="1182594">
              <a:spcBef>
                <a:spcPts val="2150"/>
              </a:spcBef>
              <a:defRPr sz="4656"/>
            </a:pPr>
            <a:r>
              <a:rPr lang="en-US" sz="2000" dirty="0"/>
              <a:t>We wrote this code snippet.</a:t>
            </a:r>
          </a:p>
          <a:p>
            <a:pPr marL="233413" indent="-233413" defTabSz="1182594">
              <a:spcBef>
                <a:spcPts val="2150"/>
              </a:spcBef>
              <a:defRPr sz="4656"/>
            </a:pPr>
            <a:r>
              <a:rPr sz="2000" dirty="0"/>
              <a:t>Under the hood, we use the popular </a:t>
            </a:r>
            <a:r>
              <a:rPr sz="2000" u="sng" dirty="0">
                <a:solidFill>
                  <a:srgbClr val="0000FF"/>
                </a:solidFill>
                <a:uFill>
                  <a:solidFill>
                    <a:srgbClr val="0000FF"/>
                  </a:solidFill>
                </a:uFill>
                <a:hlinkClick r:id="rId3"/>
              </a:rPr>
              <a:t>express</a:t>
            </a:r>
            <a:r>
              <a:rPr sz="2000" dirty="0"/>
              <a:t> web server for NodeJS</a:t>
            </a:r>
          </a:p>
          <a:p>
            <a:pPr marL="233413" indent="-233413" defTabSz="1182594">
              <a:spcBef>
                <a:spcPts val="2150"/>
              </a:spcBef>
              <a:defRPr sz="4656"/>
            </a:pPr>
            <a:r>
              <a:rPr sz="2000" dirty="0"/>
              <a:t>Express uses a</a:t>
            </a:r>
            <a:r>
              <a:rPr lang="en-US" sz="2000" dirty="0"/>
              <a:t>n internal</a:t>
            </a:r>
            <a:r>
              <a:rPr sz="2000" dirty="0"/>
              <a:t> pipeline architecture for processing requests</a:t>
            </a:r>
          </a:p>
          <a:p>
            <a:pPr marL="233413" indent="-233413" defTabSz="1182594">
              <a:spcBef>
                <a:spcPts val="2150"/>
              </a:spcBef>
              <a:defRPr sz="4656"/>
            </a:pPr>
            <a:r>
              <a:rPr lang="en-US" sz="2000" dirty="0"/>
              <a:t>This pipeline stage runs after the </a:t>
            </a:r>
            <a:r>
              <a:rPr sz="2000" dirty="0"/>
              <a:t>controller, inspects any error that might be thrown, and returns an HTTP error of 400, 422 or 500</a:t>
            </a:r>
            <a:r>
              <a:rPr lang="en-US" sz="2000" dirty="0"/>
              <a:t>, depending on which kind of error you threw.</a:t>
            </a:r>
          </a:p>
          <a:p>
            <a:pPr marL="233413" indent="-233413" defTabSz="1182594">
              <a:spcBef>
                <a:spcPts val="2150"/>
              </a:spcBef>
              <a:defRPr sz="4656"/>
            </a:pPr>
            <a:r>
              <a:rPr lang="en-US" sz="2000" dirty="0"/>
              <a:t>This is custom code: not everything can be generated!</a:t>
            </a:r>
            <a:endParaRPr sz="2000" dirty="0"/>
          </a:p>
        </p:txBody>
      </p:sp>
      <p:sp>
        <p:nvSpPr>
          <p:cNvPr id="903" name="//server.ts…"/>
          <p:cNvSpPr txBox="1"/>
          <p:nvPr/>
        </p:nvSpPr>
        <p:spPr>
          <a:xfrm>
            <a:off x="5751934" y="1035893"/>
            <a:ext cx="6210422" cy="5822107"/>
          </a:xfrm>
          <a:prstGeom prst="rect">
            <a:avLst/>
          </a:prstGeom>
          <a:ln w="12700">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l" defTabSz="228600">
              <a:defRPr sz="2500">
                <a:solidFill>
                  <a:srgbClr val="808080"/>
                </a:solidFill>
                <a:latin typeface="Courier"/>
                <a:ea typeface="Courier"/>
                <a:cs typeface="Courier"/>
                <a:sym typeface="Courier"/>
              </a:defRPr>
            </a:pPr>
            <a:endParaRPr sz="1250" dirty="0"/>
          </a:p>
          <a:p>
            <a:pPr algn="l" defTabSz="228600">
              <a:defRPr sz="2500">
                <a:solidFill>
                  <a:srgbClr val="808080"/>
                </a:solidFill>
                <a:latin typeface="Courier"/>
                <a:ea typeface="Courier"/>
                <a:cs typeface="Courier"/>
                <a:sym typeface="Courier"/>
              </a:defRPr>
            </a:pPr>
            <a:endParaRPr sz="1250" dirty="0"/>
          </a:p>
          <a:p>
            <a:pPr algn="l" defTabSz="228600">
              <a:defRPr sz="2500">
                <a:solidFill>
                  <a:srgbClr val="458383"/>
                </a:solidFill>
                <a:latin typeface="Courier"/>
                <a:ea typeface="Courier"/>
                <a:cs typeface="Courier"/>
                <a:sym typeface="Courier"/>
              </a:defRPr>
            </a:pPr>
            <a:r>
              <a:rPr sz="1250" dirty="0" err="1"/>
              <a:t>app</a:t>
            </a:r>
            <a:r>
              <a:rPr sz="1250" dirty="0" err="1">
                <a:solidFill>
                  <a:srgbClr val="272727"/>
                </a:solidFill>
              </a:rPr>
              <a:t>.</a:t>
            </a:r>
            <a:r>
              <a:rPr sz="1250" dirty="0" err="1">
                <a:solidFill>
                  <a:srgbClr val="66187A"/>
                </a:solidFill>
              </a:rPr>
              <a:t>use</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err: </a:t>
            </a:r>
            <a:r>
              <a:rPr sz="1250" dirty="0">
                <a:solidFill>
                  <a:srgbClr val="011480"/>
                </a:solidFill>
              </a:rPr>
              <a:t>unknown</a:t>
            </a:r>
            <a:r>
              <a:rPr sz="1250" dirty="0"/>
              <a:t>, _req: </a:t>
            </a:r>
            <a:r>
              <a:rPr sz="1250" i="1" dirty="0" err="1"/>
              <a:t>Express</a:t>
            </a:r>
            <a:r>
              <a:rPr sz="1250" dirty="0" err="1"/>
              <a:t>.</a:t>
            </a:r>
            <a:r>
              <a:rPr sz="1250" dirty="0" err="1">
                <a:solidFill>
                  <a:srgbClr val="000000"/>
                </a:solidFill>
              </a:rPr>
              <a:t>Request</a:t>
            </a:r>
            <a:r>
              <a:rPr sz="1250" dirty="0"/>
              <a:t>, res: </a:t>
            </a:r>
            <a:r>
              <a:rPr sz="1250" i="1" dirty="0" err="1"/>
              <a:t>Express</a:t>
            </a:r>
            <a:r>
              <a:rPr sz="1250" dirty="0" err="1"/>
              <a:t>.</a:t>
            </a:r>
            <a:r>
              <a:rPr sz="1250" dirty="0" err="1">
                <a:solidFill>
                  <a:srgbClr val="000000"/>
                </a:solidFill>
              </a:rPr>
              <a:t>Response</a:t>
            </a:r>
            <a:r>
              <a:rPr sz="1250" dirty="0"/>
              <a:t>,</a:t>
            </a:r>
            <a:br>
              <a:rPr sz="1250" dirty="0"/>
            </a:br>
            <a:r>
              <a:rPr sz="1250" dirty="0"/>
              <a:t>    next: </a:t>
            </a:r>
            <a:r>
              <a:rPr sz="1250" i="1" dirty="0" err="1"/>
              <a:t>Express</a:t>
            </a:r>
            <a:r>
              <a:rPr sz="1250" dirty="0" err="1"/>
              <a:t>.</a:t>
            </a:r>
            <a:r>
              <a:rPr sz="1250" dirty="0" err="1">
                <a:solidFill>
                  <a:srgbClr val="000000"/>
                </a:solidFill>
              </a:rPr>
              <a:t>NextFunction</a:t>
            </a:r>
            <a:r>
              <a:rPr sz="1250" dirty="0"/>
              <a:t>,</a:t>
            </a:r>
          </a:p>
          <a:p>
            <a:pPr algn="l" defTabSz="228600">
              <a:defRPr sz="2500">
                <a:solidFill>
                  <a:srgbClr val="272727"/>
                </a:solidFill>
                <a:latin typeface="Courier"/>
                <a:ea typeface="Courier"/>
                <a:cs typeface="Courier"/>
                <a:sym typeface="Courier"/>
              </a:defRPr>
            </a:pPr>
            <a:r>
              <a:rPr sz="1250" dirty="0"/>
              <a:t>  ): </a:t>
            </a:r>
            <a:r>
              <a:rPr sz="1250" i="1" dirty="0" err="1"/>
              <a:t>Express</a:t>
            </a:r>
            <a:r>
              <a:rPr sz="1250" dirty="0" err="1"/>
              <a:t>.</a:t>
            </a:r>
            <a:r>
              <a:rPr sz="1250" dirty="0" err="1">
                <a:solidFill>
                  <a:srgbClr val="000000"/>
                </a:solidFill>
              </a:rPr>
              <a:t>Response</a:t>
            </a:r>
            <a:r>
              <a:rPr sz="1250" dirty="0">
                <a:solidFill>
                  <a:srgbClr val="000000"/>
                </a:solidFill>
              </a:rPr>
              <a:t> </a:t>
            </a:r>
            <a:r>
              <a:rPr sz="1250" dirty="0"/>
              <a:t>| </a:t>
            </a:r>
            <a:r>
              <a:rPr sz="1250" dirty="0">
                <a:solidFill>
                  <a:srgbClr val="011480"/>
                </a:solidFill>
              </a:rPr>
              <a:t>void </a:t>
            </a:r>
            <a:r>
              <a:rPr sz="1250" dirty="0"/>
              <a:t>=&gt;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 </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ValidateError</a:t>
            </a:r>
            <a:r>
              <a:rPr sz="1250" dirty="0">
                <a:solidFill>
                  <a:srgbClr val="272727"/>
                </a:solidFill>
              </a:rPr>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422</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'Validation Failed'</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fields</a:t>
            </a:r>
            <a:r>
              <a:rPr sz="1250" dirty="0"/>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InvalidParametersError</a:t>
            </a:r>
            <a:r>
              <a:rPr sz="1250" dirty="0">
                <a:solidFill>
                  <a:srgbClr val="272727"/>
                </a:solidFill>
              </a:rPr>
              <a:t>){</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'Invalid parameters'</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message</a:t>
            </a:r>
            <a:endParaRPr sz="1250" dirty="0">
              <a:solidFill>
                <a:srgbClr val="66187A"/>
              </a:solidFill>
            </a:endParaRPr>
          </a:p>
          <a:p>
            <a:pPr algn="l" defTabSz="228600">
              <a:defRPr sz="2500">
                <a:solidFill>
                  <a:srgbClr val="66187A"/>
                </a:solidFill>
                <a:latin typeface="Courier"/>
                <a:ea typeface="Courier"/>
                <a:cs typeface="Courier"/>
                <a:sym typeface="Courier"/>
              </a:defRPr>
            </a:pPr>
            <a:r>
              <a:rPr sz="1250" dirty="0"/>
              <a:t>      </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if </a:t>
            </a:r>
            <a:r>
              <a:rPr sz="1250" dirty="0">
                <a:solidFill>
                  <a:srgbClr val="272727"/>
                </a:solidFill>
              </a:rPr>
              <a:t>(err </a:t>
            </a:r>
            <a:r>
              <a:rPr sz="1250" dirty="0" err="1"/>
              <a:t>instanceof</a:t>
            </a:r>
            <a:r>
              <a:rPr sz="1250" dirty="0"/>
              <a:t> </a:t>
            </a:r>
            <a:r>
              <a:rPr sz="1250" i="1" dirty="0">
                <a:solidFill>
                  <a:srgbClr val="272727"/>
                </a:solidFill>
              </a:rPr>
              <a:t>Error</a:t>
            </a:r>
            <a:r>
              <a:rPr sz="1250" dirty="0">
                <a:solidFill>
                  <a:srgbClr val="272727"/>
                </a:solidFill>
              </a:rPr>
              <a:t>) {</a:t>
            </a:r>
          </a:p>
          <a:p>
            <a:pPr algn="l" defTabSz="228600">
              <a:defRPr sz="2500">
                <a:solidFill>
                  <a:srgbClr val="66187A"/>
                </a:solidFill>
                <a:latin typeface="Courier"/>
                <a:ea typeface="Courier"/>
                <a:cs typeface="Courier"/>
                <a:sym typeface="Courier"/>
              </a:defRPr>
            </a:pPr>
            <a:r>
              <a:rPr sz="1250" dirty="0">
                <a:solidFill>
                  <a:srgbClr val="272727"/>
                </a:solidFill>
              </a:rPr>
              <a:t>      </a:t>
            </a:r>
            <a:r>
              <a:rPr sz="1250" i="1" dirty="0" err="1"/>
              <a:t>console</a:t>
            </a:r>
            <a:r>
              <a:rPr sz="1250" dirty="0" err="1">
                <a:solidFill>
                  <a:srgbClr val="272727"/>
                </a:solidFill>
              </a:rPr>
              <a:t>.</a:t>
            </a:r>
            <a:r>
              <a:rPr sz="1250" dirty="0" err="1">
                <a:solidFill>
                  <a:srgbClr val="7A7A43"/>
                </a:solidFill>
              </a:rPr>
              <a:t>trace</a:t>
            </a:r>
            <a:r>
              <a:rPr sz="1250" dirty="0">
                <a:solidFill>
                  <a:srgbClr val="272727"/>
                </a:solidFill>
              </a:rPr>
              <a:t>(err);</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500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'Internal Server Error'</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endParaRPr sz="1250" dirty="0"/>
          </a:p>
          <a:p>
            <a:pPr algn="l" defTabSz="228600">
              <a:defRPr sz="2500">
                <a:solidFill>
                  <a:srgbClr val="272727"/>
                </a:solidFill>
                <a:latin typeface="Courier"/>
                <a:ea typeface="Courier"/>
                <a:cs typeface="Courier"/>
                <a:sym typeface="Courier"/>
              </a:defRPr>
            </a:pPr>
            <a:r>
              <a:rPr sz="1250" dirty="0"/>
              <a:t>    </a:t>
            </a:r>
            <a:r>
              <a:rPr sz="1250" dirty="0">
                <a:solidFill>
                  <a:srgbClr val="011480"/>
                </a:solidFill>
              </a:rPr>
              <a:t>return </a:t>
            </a:r>
            <a:r>
              <a:rPr sz="1250" dirty="0"/>
              <a:t>next();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a:t>
            </a:r>
          </a:p>
        </p:txBody>
      </p:sp>
      <p:sp>
        <p:nvSpPr>
          <p:cNvPr id="3" name="Rectangle: Rounded Corners 2">
            <a:extLst>
              <a:ext uri="{FF2B5EF4-FFF2-40B4-BE49-F238E27FC236}">
                <a16:creationId xmlns:a16="http://schemas.microsoft.com/office/drawing/2014/main" id="{E4435A1B-2C6B-746C-D63D-F691C940A259}"/>
              </a:ext>
            </a:extLst>
          </p:cNvPr>
          <p:cNvSpPr/>
          <p:nvPr/>
        </p:nvSpPr>
        <p:spPr>
          <a:xfrm>
            <a:off x="9149219" y="821258"/>
            <a:ext cx="2204581" cy="48851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server.ts</a:t>
            </a:r>
            <a:endParaRPr lang="en-US" sz="2400" dirty="0">
              <a:solidFill>
                <a:schemeClr val="tx1"/>
              </a:solidFill>
            </a:endParaRPr>
          </a:p>
        </p:txBody>
      </p:sp>
    </p:spTree>
    <p:extLst>
      <p:ext uri="{BB962C8B-B14F-4D97-AF65-F5344CB8AC3E}">
        <p14:creationId xmlns:p14="http://schemas.microsoft.com/office/powerpoint/2010/main" val="3390601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lstStyle/>
          <a:p>
            <a:r>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2"/>
            <a:ext cx="1605773" cy="748285"/>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351498"/>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lstStyle/>
          <a:p>
            <a:r>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it (if there were multiple…)</a:t>
            </a:r>
          </a:p>
          <a:p>
            <a:r>
              <a:rPr dirty="0"/>
              <a:t>Uniform </a:t>
            </a:r>
            <a:r>
              <a:rPr dirty="0" err="1"/>
              <a:t>Cacheability</a:t>
            </a:r>
            <a:r>
              <a:rPr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2"/>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3"/>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3"/>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3"/>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3"/>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3"/>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3"/>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4"/>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4"/>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4"/>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4"/>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5"/>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5"/>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5"/>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5"/>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5"/>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2"/>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2"/>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6"/>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3"/>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3"/>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7"/>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fontScale="90000"/>
          </a:bodyPr>
          <a:lstStyle/>
          <a:p>
            <a:r>
              <a:rPr lang="en-US"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lstStyle/>
          <a:p>
            <a:r>
              <a:rPr lang="en-US" dirty="0"/>
              <a:t>Uniform Interface:</a:t>
            </a:r>
            <a:br>
              <a:rPr lang="en-US" dirty="0"/>
            </a:br>
            <a:r>
              <a:rPr lang="en-US" dirty="0"/>
              <a:t>Nouns are represented as URIs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resources (nouns), each of which has some data associated with it.</a:t>
            </a:r>
          </a:p>
          <a:p>
            <a:r>
              <a:rPr lang="en-US" dirty="0"/>
              <a:t>A URI represents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lstStyle/>
          <a:p>
            <a:r>
              <a:rPr lang="en-US"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fontScale="90000"/>
          </a:bodyPr>
          <a:lstStyle/>
          <a:p>
            <a:r>
              <a:rPr lang="en-US" dirty="0"/>
              <a:t>Uniform Interface:</a:t>
            </a:r>
            <a:br>
              <a:rPr lang="en-US" dirty="0"/>
            </a:br>
            <a:r>
              <a:rPr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four things you can do with a resource</a:t>
            </a:r>
          </a:p>
          <a:p>
            <a:pPr>
              <a:lnSpc>
                <a:spcPct val="81000"/>
              </a:lnSpc>
            </a:pPr>
            <a:r>
              <a:rPr dirty="0"/>
              <a:t>POST: requests the server to create a resource</a:t>
            </a:r>
          </a:p>
          <a:p>
            <a:pPr lvl="1">
              <a:lnSpc>
                <a:spcPct val="81000"/>
              </a:lnSpc>
              <a:spcBef>
                <a:spcPts val="500"/>
              </a:spcBef>
            </a:pPr>
            <a:r>
              <a:rPr sz="2800" dirty="0"/>
              <a:t>there are several ways in which the value for the new resource can be transmitted (more </a:t>
            </a:r>
            <a:r>
              <a:rPr lang="en-US" sz="2800" dirty="0"/>
              <a:t>i</a:t>
            </a:r>
            <a:r>
              <a:rPr sz="2800" dirty="0"/>
              <a:t>n a minute)</a:t>
            </a:r>
          </a:p>
          <a:p>
            <a:pPr>
              <a:lnSpc>
                <a:spcPct val="81000"/>
              </a:lnSpc>
            </a:pPr>
            <a:r>
              <a:rPr dirty="0"/>
              <a:t>GET: requests the server to respond with a representation of the resource</a:t>
            </a:r>
          </a:p>
          <a:p>
            <a:pPr>
              <a:lnSpc>
                <a:spcPct val="81000"/>
              </a:lnSpc>
            </a:pPr>
            <a:r>
              <a:rPr dirty="0"/>
              <a:t>PUT: requests the server to replace the value of the resource by the given value</a:t>
            </a:r>
          </a:p>
          <a:p>
            <a:pPr>
              <a:lnSpc>
                <a:spcPct val="81000"/>
              </a:lnSpc>
            </a:pPr>
            <a:r>
              <a:rPr dirty="0"/>
              <a:t>DELETE: requests the server to delete the resource	</a:t>
            </a:r>
          </a:p>
        </p:txBody>
      </p:sp>
    </p:spTree>
    <p:extLst>
      <p:ext uri="{BB962C8B-B14F-4D97-AF65-F5344CB8AC3E}">
        <p14:creationId xmlns:p14="http://schemas.microsoft.com/office/powerpoint/2010/main" val="3094861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lstStyle/>
          <a:p>
            <a:r>
              <a:rPr lang="en-US"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704443"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2"/>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(tab and </a:t>
            </a:r>
            <a:r>
              <a:rPr lang="en-US" dirty="0" err="1"/>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11922</TotalTime>
  <Words>2162</Words>
  <Application>Microsoft Office PowerPoint</Application>
  <PresentationFormat>Widescreen</PresentationFormat>
  <Paragraphs>253</Paragraphs>
  <Slides>21</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Calibri</vt:lpstr>
      <vt:lpstr>Consolas</vt:lpstr>
      <vt:lpstr>Courier</vt:lpstr>
      <vt:lpstr>Helvetica Neue</vt:lpstr>
      <vt:lpstr>Ink Free</vt:lpstr>
      <vt:lpstr>Verdana</vt:lpstr>
      <vt:lpstr>Wingdings</vt:lpstr>
      <vt:lpstr>Office Theme</vt:lpstr>
      <vt:lpstr>CS 4530: Fundamentals of Software Engineering  Module 10.3 Building REST APIs</vt:lpstr>
      <vt:lpstr>REST: Representational State Transfer</vt:lpstr>
      <vt:lpstr>REST Principles </vt:lpstr>
      <vt:lpstr>“Not cacheable” means that it must be executed exactly once per user request.</vt:lpstr>
      <vt:lpstr>Uniform Interface: Nouns are represented as URIs</vt:lpstr>
      <vt:lpstr>Examples </vt:lpstr>
      <vt:lpstr>Uniform Interface: Verbs are represented as http methods</vt:lpstr>
      <vt:lpstr>Path parameters specify portions of the path to the resource</vt:lpstr>
      <vt:lpstr>Query parameters allow named parameters</vt:lpstr>
      <vt:lpstr>You can also put parameters in the body.</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vt:lpstr>
      <vt:lpstr>Sample generated HTML (“Swagger”)</vt:lpstr>
      <vt:lpstr>Swagger in the wild</vt:lpstr>
      <vt:lpstr>What to do with JavaScript errors?</vt:lpstr>
      <vt:lpstr>Converting JavaScript Errors to HTTP Errors</vt:lpstr>
      <vt:lpstr>Activity: Build the Transcript REST API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72</cp:revision>
  <dcterms:modified xsi:type="dcterms:W3CDTF">2023-02-02T02:34:21Z</dcterms:modified>
</cp:coreProperties>
</file>